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68" r:id="rId3"/>
    <p:sldId id="266" r:id="rId4"/>
    <p:sldId id="265" r:id="rId5"/>
    <p:sldId id="260" r:id="rId6"/>
    <p:sldId id="262" r:id="rId7"/>
    <p:sldId id="261" r:id="rId8"/>
    <p:sldId id="263" r:id="rId9"/>
    <p:sldId id="267" r:id="rId10"/>
    <p:sldId id="264" r:id="rId11"/>
    <p:sldId id="25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D380E-58B6-49B3-BD76-9419C3F2826D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F5020-E23C-4E89-BBEF-CB6EDBB898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154116-029E-47F7-90B9-09E2333A7410}" type="slidenum">
              <a:rPr lang="es-E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D9BD-8C5F-4089-9B09-9D9071AB62F3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22A6-CBB6-4878-B71E-79D2EEA8177A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369824" y="6525344"/>
            <a:ext cx="1810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Febrero 08 de 2011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93A0-7160-4294-BDFA-57882424919A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06A9C-DE4E-456B-AE30-93A8FBFBF404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67B9-9416-4A6C-8A73-F5E9D5228226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CBB9-7EE4-43A0-B946-C637C573B429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078C-0668-4CCA-8468-63EFC1CB2209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0F2B-5DF2-4447-B3D2-A1DE27DFA4C0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BB74-47E6-4CEA-929B-CDBA0E401C72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A155-B902-4244-B44B-45258EAA749A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3E5C-24CC-46A1-8BF4-AC871F2178EA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6630-0CF6-46C7-9B65-6190F910F894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9C37-12A0-4000-8468-2C5B971FFFBA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EEF9-CE74-46D1-A75E-CFEB90923209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B9021-CB14-47B7-B6D4-D4F8AE72F546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C678-BFBC-4A22-BAB1-2236D0374287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44CD-EEF1-4E84-A43E-394B95B4D98C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1D14-051D-4E0D-AA12-45E572A4687B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2D49-7F7B-485F-ADA6-576854E6E965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A925-8EFA-4745-A92A-CFF2FA0A4DAD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9B74-81EC-4850-A766-86580669EFFB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3067-BEA9-4E0B-BB9E-C16EF31C4107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339109-5908-4705-A5B7-C327FFC07410}" type="datetimeFigureOut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09/02/2011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3255B-47A7-4A83-95C3-AD25BA545ECE}" type="slidenum">
              <a:rPr lang="es-E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31" name="Picture 7">
            <a:hlinkClick r:id="rId13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4616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AutoShape 8"/>
          <p:cNvSpPr>
            <a:spLocks noChangeArrowheads="1"/>
          </p:cNvSpPr>
          <p:nvPr userDrawn="1"/>
        </p:nvSpPr>
        <p:spPr bwMode="auto">
          <a:xfrm>
            <a:off x="8172450" y="71438"/>
            <a:ext cx="900113" cy="1011237"/>
          </a:xfrm>
          <a:prstGeom prst="flowChartOffpageConnector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54BE1CA7-1B5F-425C-8543-A3FA3DA4875A}" type="slidenum">
              <a:rPr lang="es-ES_tradnl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 sz="3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title"/>
          </p:nvPr>
        </p:nvSpPr>
        <p:spPr>
          <a:xfrm>
            <a:off x="1187624" y="53752"/>
            <a:ext cx="6768752" cy="11430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Temas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3" action="ppaction://hlinksldjump"/>
              </a:rPr>
              <a:t>Objetivo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4" action="ppaction://hlinksldjump"/>
              </a:rPr>
              <a:t>Cronograma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5" action="ppaction://hlinksldjump"/>
              </a:rPr>
              <a:t>Auditores y Público Objetivo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6" action="ppaction://hlinksldjump"/>
              </a:rPr>
              <a:t>Metodología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7" action="ppaction://hlinksldjump"/>
              </a:rPr>
              <a:t>Incentivos  y Premiación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s-ES" b="1" dirty="0" smtClean="0">
                <a:solidFill>
                  <a:schemeClr val="accent6"/>
                </a:solidFill>
                <a:hlinkClick r:id="rId8" action="ppaction://hlinksldjump"/>
              </a:rPr>
              <a:t>Asignación Equipo Auditoría</a:t>
            </a:r>
            <a:r>
              <a:rPr lang="es-ES" b="1" dirty="0" smtClean="0">
                <a:solidFill>
                  <a:schemeClr val="accent6"/>
                </a:solidFill>
              </a:rPr>
              <a:t>.</a:t>
            </a:r>
            <a:endParaRPr lang="es-ES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– </a:t>
            </a:r>
            <a:b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Incentivos y Premiación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 anchor="ctr"/>
          <a:lstStyle/>
          <a:p>
            <a:pPr algn="just"/>
            <a:endParaRPr lang="es-ES" dirty="0" smtClean="0">
              <a:solidFill>
                <a:schemeClr val="accent6"/>
              </a:solidFill>
            </a:endParaRPr>
          </a:p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Premiación</a:t>
            </a:r>
            <a:r>
              <a:rPr lang="es-ES" dirty="0" smtClean="0">
                <a:solidFill>
                  <a:schemeClr val="accent6"/>
                </a:solidFill>
              </a:rPr>
              <a:t>: En la plenaria que se programe para el mes de marzo de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title"/>
          </p:nvPr>
        </p:nvSpPr>
        <p:spPr>
          <a:xfrm>
            <a:off x="1116013" y="44450"/>
            <a:ext cx="6837362" cy="10112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Asignación Equipo Auditoría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" name="36 Rectángulo"/>
          <p:cNvSpPr/>
          <p:nvPr/>
        </p:nvSpPr>
        <p:spPr>
          <a:xfrm>
            <a:off x="827582" y="5697344"/>
            <a:ext cx="1440000" cy="828000"/>
          </a:xfrm>
          <a:prstGeom prst="rect">
            <a:avLst/>
          </a:prstGeom>
          <a:gradFill flip="none" rotWithShape="1">
            <a:gsLst>
              <a:gs pos="0">
                <a:srgbClr val="3333CC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</a:t>
            </a:r>
            <a:r>
              <a:rPr lang="es-ES" sz="10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DE </a:t>
            </a: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PLANEACIÓN</a:t>
            </a:r>
            <a:endParaRPr lang="es-ES" sz="1000" b="1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84" name="60 Rectángulo"/>
          <p:cNvSpPr/>
          <p:nvPr/>
        </p:nvSpPr>
        <p:spPr>
          <a:xfrm>
            <a:off x="5796136" y="1556792"/>
            <a:ext cx="1440000" cy="828000"/>
          </a:xfrm>
          <a:prstGeom prst="rect">
            <a:avLst/>
          </a:prstGeom>
          <a:solidFill>
            <a:srgbClr val="3333FF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DESPACHO DEL ALCALDE</a:t>
            </a:r>
          </a:p>
        </p:txBody>
      </p:sp>
      <p:sp>
        <p:nvSpPr>
          <p:cNvPr id="207" name="104 Rectángulo"/>
          <p:cNvSpPr/>
          <p:nvPr/>
        </p:nvSpPr>
        <p:spPr>
          <a:xfrm>
            <a:off x="5148064" y="5655712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EDUCACIÓN Y CULTURA</a:t>
            </a:r>
          </a:p>
        </p:txBody>
      </p:sp>
      <p:sp>
        <p:nvSpPr>
          <p:cNvPr id="208" name="107 Rectángulo"/>
          <p:cNvSpPr/>
          <p:nvPr/>
        </p:nvSpPr>
        <p:spPr>
          <a:xfrm>
            <a:off x="2123888" y="2924944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GOBIERNO</a:t>
            </a:r>
          </a:p>
        </p:txBody>
      </p:sp>
      <p:sp>
        <p:nvSpPr>
          <p:cNvPr id="209" name="108 Rectángulo"/>
          <p:cNvSpPr/>
          <p:nvPr/>
        </p:nvSpPr>
        <p:spPr>
          <a:xfrm>
            <a:off x="179512" y="1596852"/>
            <a:ext cx="1440000" cy="8280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SECRETARÍA </a:t>
            </a:r>
            <a:r>
              <a:rPr lang="es-ES" sz="1000" b="1" kern="0" dirty="0">
                <a:solidFill>
                  <a:schemeClr val="accent3"/>
                </a:solidFill>
                <a:latin typeface="Arial"/>
                <a:cs typeface="Arial" pitchFamily="34" charset="0"/>
              </a:rPr>
              <a:t>DE SERVICIOS ADMINISTRATIVOS</a:t>
            </a:r>
          </a:p>
        </p:txBody>
      </p:sp>
      <p:sp>
        <p:nvSpPr>
          <p:cNvPr id="210" name="109 Rectángulo"/>
          <p:cNvSpPr/>
          <p:nvPr/>
        </p:nvSpPr>
        <p:spPr>
          <a:xfrm>
            <a:off x="5364088" y="4215552"/>
            <a:ext cx="1440000" cy="8280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SECRETARÍA GENERAL</a:t>
            </a:r>
          </a:p>
        </p:txBody>
      </p:sp>
      <p:sp>
        <p:nvSpPr>
          <p:cNvPr id="211" name="110 Rectángulo"/>
          <p:cNvSpPr/>
          <p:nvPr/>
        </p:nvSpPr>
        <p:spPr>
          <a:xfrm>
            <a:off x="7524488" y="1556792"/>
            <a:ext cx="1440000" cy="828000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SECRETARÍA </a:t>
            </a:r>
            <a:r>
              <a:rPr lang="es-ES" sz="1000" b="1" kern="0" dirty="0">
                <a:solidFill>
                  <a:schemeClr val="accent3"/>
                </a:solidFill>
                <a:latin typeface="Arial"/>
                <a:cs typeface="Arial" pitchFamily="34" charset="0"/>
              </a:rPr>
              <a:t>DE CONTROL INTERNO</a:t>
            </a:r>
          </a:p>
        </p:txBody>
      </p:sp>
      <p:sp>
        <p:nvSpPr>
          <p:cNvPr id="212" name="112 Rectángulo"/>
          <p:cNvSpPr/>
          <p:nvPr/>
        </p:nvSpPr>
        <p:spPr>
          <a:xfrm>
            <a:off x="1907864" y="1598424"/>
            <a:ext cx="1440000" cy="828000"/>
          </a:xfrm>
          <a:prstGeom prst="rect">
            <a:avLst/>
          </a:prstGeom>
          <a:gradFill>
            <a:gsLst>
              <a:gs pos="6000">
                <a:srgbClr val="339933"/>
              </a:gs>
              <a:gs pos="6000">
                <a:srgbClr val="339933"/>
              </a:gs>
              <a:gs pos="6000">
                <a:srgbClr val="339933"/>
              </a:gs>
              <a:gs pos="30000">
                <a:srgbClr val="339933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SECRETARÍA </a:t>
            </a:r>
            <a:r>
              <a:rPr lang="es-ES" sz="1000" b="1" kern="0" dirty="0">
                <a:solidFill>
                  <a:schemeClr val="accent3"/>
                </a:solidFill>
                <a:latin typeface="Arial"/>
                <a:cs typeface="Arial" pitchFamily="34" charset="0"/>
              </a:rPr>
              <a:t>DE HACIENDA</a:t>
            </a:r>
          </a:p>
        </p:txBody>
      </p:sp>
      <p:sp>
        <p:nvSpPr>
          <p:cNvPr id="213" name="113 Rectángulo"/>
          <p:cNvSpPr/>
          <p:nvPr/>
        </p:nvSpPr>
        <p:spPr>
          <a:xfrm>
            <a:off x="393668" y="2924944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</a:t>
            </a:r>
            <a:r>
              <a:rPr lang="es-ES" sz="10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DE BIENESTAR E INTEGRACIÓN SOCIAL</a:t>
            </a:r>
          </a:p>
        </p:txBody>
      </p:sp>
      <p:sp>
        <p:nvSpPr>
          <p:cNvPr id="214" name="114 Rectángulo"/>
          <p:cNvSpPr/>
          <p:nvPr/>
        </p:nvSpPr>
        <p:spPr>
          <a:xfrm>
            <a:off x="611560" y="4297244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MEDIO AMBIENTE Y DESARROLLO RURAL</a:t>
            </a:r>
          </a:p>
        </p:txBody>
      </p:sp>
      <p:sp>
        <p:nvSpPr>
          <p:cNvPr id="215" name="115 Rectángulo"/>
          <p:cNvSpPr/>
          <p:nvPr/>
        </p:nvSpPr>
        <p:spPr>
          <a:xfrm>
            <a:off x="2339912" y="4297244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INFRAESTRUCTURA Y VIVIENDA</a:t>
            </a:r>
          </a:p>
        </p:txBody>
      </p:sp>
      <p:sp>
        <p:nvSpPr>
          <p:cNvPr id="216" name="116 Rectángulo"/>
          <p:cNvSpPr/>
          <p:nvPr/>
        </p:nvSpPr>
        <p:spPr>
          <a:xfrm>
            <a:off x="5580112" y="2883312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SALUD</a:t>
            </a:r>
          </a:p>
        </p:txBody>
      </p:sp>
      <p:sp>
        <p:nvSpPr>
          <p:cNvPr id="217" name="118 Rectángulo"/>
          <p:cNvSpPr/>
          <p:nvPr/>
        </p:nvSpPr>
        <p:spPr>
          <a:xfrm>
            <a:off x="6876416" y="5655712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TRÁNSITO Y TRANSPORTE</a:t>
            </a:r>
          </a:p>
        </p:txBody>
      </p:sp>
      <p:sp>
        <p:nvSpPr>
          <p:cNvPr id="218" name="119 Rectángulo"/>
          <p:cNvSpPr/>
          <p:nvPr/>
        </p:nvSpPr>
        <p:spPr>
          <a:xfrm>
            <a:off x="7349411" y="2883312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DEPORTES Y RECREACIÓN</a:t>
            </a:r>
          </a:p>
        </p:txBody>
      </p:sp>
      <p:sp>
        <p:nvSpPr>
          <p:cNvPr id="87" name="63 Rectángulo"/>
          <p:cNvSpPr/>
          <p:nvPr/>
        </p:nvSpPr>
        <p:spPr>
          <a:xfrm>
            <a:off x="7133387" y="4216328"/>
            <a:ext cx="1440000" cy="8280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chemeClr val="accent3"/>
                </a:solidFill>
                <a:latin typeface="Arial"/>
                <a:cs typeface="Arial" pitchFamily="34" charset="0"/>
              </a:rPr>
              <a:t>OFICINA ASESORA JURÍDICA</a:t>
            </a:r>
          </a:p>
        </p:txBody>
      </p:sp>
      <p:sp>
        <p:nvSpPr>
          <p:cNvPr id="88" name="110 Rectángulo"/>
          <p:cNvSpPr/>
          <p:nvPr/>
        </p:nvSpPr>
        <p:spPr>
          <a:xfrm>
            <a:off x="2555936" y="5697344"/>
            <a:ext cx="1440000" cy="828000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lIns="4445" tIns="4445" rIns="4445" bIns="4445" spcCol="127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10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SECRETARÍA DE EMPRENDIMIENTO, COMPETITIVIDAD Y PRODUCTIVIDAD</a:t>
            </a:r>
          </a:p>
        </p:txBody>
      </p:sp>
      <p:cxnSp>
        <p:nvCxnSpPr>
          <p:cNvPr id="90" name="89 Conector angular"/>
          <p:cNvCxnSpPr>
            <a:stCxn id="209" idx="3"/>
            <a:endCxn id="212" idx="1"/>
          </p:cNvCxnSpPr>
          <p:nvPr/>
        </p:nvCxnSpPr>
        <p:spPr>
          <a:xfrm>
            <a:off x="1619512" y="2010852"/>
            <a:ext cx="288352" cy="157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angular"/>
          <p:cNvCxnSpPr>
            <a:stCxn id="213" idx="3"/>
            <a:endCxn id="208" idx="1"/>
          </p:cNvCxnSpPr>
          <p:nvPr/>
        </p:nvCxnSpPr>
        <p:spPr>
          <a:xfrm>
            <a:off x="1833668" y="3338944"/>
            <a:ext cx="290220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stCxn id="214" idx="3"/>
            <a:endCxn id="215" idx="1"/>
          </p:cNvCxnSpPr>
          <p:nvPr/>
        </p:nvCxnSpPr>
        <p:spPr>
          <a:xfrm>
            <a:off x="2051560" y="4711244"/>
            <a:ext cx="28835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angular"/>
          <p:cNvCxnSpPr>
            <a:stCxn id="183" idx="3"/>
            <a:endCxn id="88" idx="1"/>
          </p:cNvCxnSpPr>
          <p:nvPr/>
        </p:nvCxnSpPr>
        <p:spPr>
          <a:xfrm>
            <a:off x="2267582" y="6111344"/>
            <a:ext cx="288354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angular"/>
          <p:cNvCxnSpPr>
            <a:stCxn id="184" idx="3"/>
            <a:endCxn id="211" idx="1"/>
          </p:cNvCxnSpPr>
          <p:nvPr/>
        </p:nvCxnSpPr>
        <p:spPr>
          <a:xfrm>
            <a:off x="7236136" y="1970792"/>
            <a:ext cx="28835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angular"/>
          <p:cNvCxnSpPr>
            <a:stCxn id="216" idx="3"/>
            <a:endCxn id="218" idx="1"/>
          </p:cNvCxnSpPr>
          <p:nvPr/>
        </p:nvCxnSpPr>
        <p:spPr>
          <a:xfrm>
            <a:off x="7020112" y="3297312"/>
            <a:ext cx="329299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angular"/>
          <p:cNvCxnSpPr>
            <a:stCxn id="210" idx="3"/>
            <a:endCxn id="87" idx="1"/>
          </p:cNvCxnSpPr>
          <p:nvPr/>
        </p:nvCxnSpPr>
        <p:spPr>
          <a:xfrm>
            <a:off x="6804088" y="4629552"/>
            <a:ext cx="329299" cy="7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angular"/>
          <p:cNvCxnSpPr>
            <a:stCxn id="207" idx="3"/>
            <a:endCxn id="217" idx="1"/>
          </p:cNvCxnSpPr>
          <p:nvPr/>
        </p:nvCxnSpPr>
        <p:spPr>
          <a:xfrm>
            <a:off x="6588064" y="6069712"/>
            <a:ext cx="28835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87" grpId="0" animBg="1"/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Objetivo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104456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La implementación del Sistema Integrado de Gestión - SIG (Calidad, Control Interno y Desarrollo Administrativo) demanda de parte de los servidores públicos la implementación de las diferentes políticas organizacionales: Carpetas de la bandera (documentos) y del escudo (Registros)</a:t>
            </a:r>
            <a:endParaRPr lang="es-ES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Objetivo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104456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Por tal motivo desde el Comité Coordinador del SIG hemos acordado realizar como estrategia pedagógica una auditoría amigo, con la cual logremos involucrar a todo el personal de la Administración Central Municipal en la aplicación de todos los productos del SIG.</a:t>
            </a:r>
            <a:endParaRPr lang="es-ES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Cronograma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2376264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Fecha:</a:t>
            </a:r>
            <a:r>
              <a:rPr lang="es-ES" dirty="0" smtClean="0">
                <a:solidFill>
                  <a:schemeClr val="accent6"/>
                </a:solidFill>
              </a:rPr>
              <a:t> del 01 al 04 de marzo, cada auditor debe concertar con la dependencia asignada el día y hora e informárselo al Profesional Universitario de Organización y Métodos.</a:t>
            </a:r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899592" y="4077072"/>
          <a:ext cx="7248127" cy="2088232"/>
        </p:xfrm>
        <a:graphic>
          <a:graphicData uri="http://schemas.openxmlformats.org/drawingml/2006/table">
            <a:tbl>
              <a:tblPr/>
              <a:tblGrid>
                <a:gridCol w="1136121"/>
                <a:gridCol w="724483"/>
                <a:gridCol w="750829"/>
                <a:gridCol w="1159174"/>
                <a:gridCol w="882552"/>
                <a:gridCol w="1225036"/>
                <a:gridCol w="1369932"/>
              </a:tblGrid>
              <a:tr h="34057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Arial"/>
                        </a:rPr>
                        <a:t>AGENDA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066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Fecha</a:t>
                      </a:r>
                      <a:br>
                        <a:rPr lang="es-ES" sz="1000" b="1" i="0" u="none" strike="noStrike">
                          <a:latin typeface="Arial"/>
                        </a:rPr>
                      </a:br>
                      <a:r>
                        <a:rPr lang="es-ES" sz="1000" b="0" i="0" u="none" strike="noStrike">
                          <a:latin typeface="Arial"/>
                        </a:rPr>
                        <a:t>(dd-mm-aaaa)</a:t>
                      </a:r>
                      <a:endParaRPr lang="es-ES" sz="1000" b="1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Hora inicio</a:t>
                      </a:r>
                      <a:br>
                        <a:rPr lang="es-ES" sz="1000" b="1" i="0" u="none" strike="noStrike">
                          <a:latin typeface="Arial"/>
                        </a:rPr>
                      </a:br>
                      <a:r>
                        <a:rPr lang="es-ES" sz="1000" b="0" i="0" u="none" strike="noStrike">
                          <a:latin typeface="Arial"/>
                        </a:rPr>
                        <a:t>a.m. - p.m.</a:t>
                      </a:r>
                      <a:endParaRPr lang="es-ES" sz="1000" b="1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Hora fin</a:t>
                      </a:r>
                      <a:br>
                        <a:rPr lang="es-ES" sz="1000" b="1" i="0" u="none" strike="noStrike">
                          <a:latin typeface="Arial"/>
                        </a:rPr>
                      </a:br>
                      <a:r>
                        <a:rPr lang="es-ES" sz="1000" b="0" i="0" u="none" strike="noStrike">
                          <a:latin typeface="Arial"/>
                        </a:rPr>
                        <a:t>a.m. - p.m.</a:t>
                      </a:r>
                      <a:endParaRPr lang="es-ES" sz="1000" b="1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Dependencia/ Lugar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Proceso / Actividad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Auditado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latin typeface="Arial"/>
                        </a:rPr>
                        <a:t>Auditor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0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  <a:r>
                        <a:rPr lang="es-ES" sz="1000" b="0" i="0" u="none" strike="noStrike" dirty="0" smtClean="0">
                          <a:latin typeface="Arial"/>
                        </a:rPr>
                        <a:t>N.A.</a:t>
                      </a:r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– </a:t>
            </a:r>
            <a:b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Auditores y Público Objetivo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Auditores amigo: </a:t>
            </a:r>
            <a:r>
              <a:rPr lang="es-ES" dirty="0" smtClean="0">
                <a:solidFill>
                  <a:schemeClr val="accent6"/>
                </a:solidFill>
              </a:rPr>
              <a:t>Equipo de facilitadores del SIG.</a:t>
            </a:r>
          </a:p>
          <a:p>
            <a:pPr algn="just"/>
            <a:endParaRPr lang="es-ES" dirty="0" smtClean="0">
              <a:solidFill>
                <a:schemeClr val="accent6"/>
              </a:solidFill>
            </a:endParaRPr>
          </a:p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Publico Objetivo:</a:t>
            </a:r>
            <a:r>
              <a:rPr lang="es-ES" dirty="0" smtClean="0">
                <a:solidFill>
                  <a:schemeClr val="accent6"/>
                </a:solidFill>
              </a:rPr>
              <a:t> Cada facilitador deberá entrevistar como mínimo a cuatro personas, distribuidas así: 1 personal directivo, 1 asesor o profesional universitario/especializado, 1 técnico/asistencial y 1 contratista, siempre y cuando tenga equipo de computo.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Metodología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Metodología: </a:t>
            </a:r>
            <a:r>
              <a:rPr lang="es-ES" dirty="0" smtClean="0">
                <a:solidFill>
                  <a:schemeClr val="accent6"/>
                </a:solidFill>
              </a:rPr>
              <a:t>Entrevistas de máximo 3 horas con la orientación de una lista de verificación.</a:t>
            </a:r>
          </a:p>
          <a:p>
            <a:pPr algn="just"/>
            <a:endParaRPr lang="es-ES" b="1" dirty="0" smtClean="0">
              <a:solidFill>
                <a:schemeClr val="accent6"/>
              </a:solidFill>
            </a:endParaRPr>
          </a:p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Evaluación:</a:t>
            </a:r>
            <a:r>
              <a:rPr lang="es-ES" dirty="0" smtClean="0">
                <a:solidFill>
                  <a:schemeClr val="accent6"/>
                </a:solidFill>
              </a:rPr>
              <a:t> Cada facilitador calificará la respuesta del auditado así: </a:t>
            </a:r>
            <a:r>
              <a:rPr lang="es-ES" b="1" dirty="0" smtClean="0">
                <a:solidFill>
                  <a:schemeClr val="accent6"/>
                </a:solidFill>
              </a:rPr>
              <a:t>Respuesta satisfactoria</a:t>
            </a:r>
            <a:r>
              <a:rPr lang="es-ES" dirty="0" smtClean="0">
                <a:solidFill>
                  <a:schemeClr val="accent6"/>
                </a:solidFill>
              </a:rPr>
              <a:t>: 5 puntos, </a:t>
            </a:r>
            <a:r>
              <a:rPr lang="es-ES" b="1" dirty="0" smtClean="0">
                <a:solidFill>
                  <a:schemeClr val="accent6"/>
                </a:solidFill>
              </a:rPr>
              <a:t>Respuesta incompleta</a:t>
            </a:r>
            <a:r>
              <a:rPr lang="es-ES" dirty="0" smtClean="0">
                <a:solidFill>
                  <a:schemeClr val="accent6"/>
                </a:solidFill>
              </a:rPr>
              <a:t>: 3 puntos, </a:t>
            </a:r>
            <a:r>
              <a:rPr lang="es-ES" b="1" dirty="0" smtClean="0">
                <a:solidFill>
                  <a:schemeClr val="accent6"/>
                </a:solidFill>
              </a:rPr>
              <a:t>No sabe</a:t>
            </a:r>
            <a:r>
              <a:rPr lang="es-ES" dirty="0" smtClean="0">
                <a:solidFill>
                  <a:schemeClr val="accent6"/>
                </a:solidFill>
              </a:rPr>
              <a:t>: 1 punto y </a:t>
            </a:r>
            <a:r>
              <a:rPr lang="es-ES" b="1" dirty="0" smtClean="0">
                <a:solidFill>
                  <a:schemeClr val="accent6"/>
                </a:solidFill>
              </a:rPr>
              <a:t>En blanco</a:t>
            </a:r>
            <a:r>
              <a:rPr lang="es-ES" dirty="0" smtClean="0">
                <a:solidFill>
                  <a:schemeClr val="accent6"/>
                </a:solidFill>
              </a:rPr>
              <a:t>: No se le hizo la pregunta.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Metodología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 anchor="ctr"/>
          <a:lstStyle/>
          <a:p>
            <a:pPr algn="just"/>
            <a:r>
              <a:rPr lang="es-ES" dirty="0" smtClean="0">
                <a:solidFill>
                  <a:schemeClr val="accent6"/>
                </a:solidFill>
              </a:rPr>
              <a:t>En caso que el auditado no sepa la respuesta correcta, el auditor amigo lo orientará en el asunto con el fin de que quede interiorizado para próximas ocasiones.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- Metodología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184576"/>
          </a:xfrm>
        </p:spPr>
        <p:txBody>
          <a:bodyPr anchor="ctr"/>
          <a:lstStyle/>
          <a:p>
            <a:pPr algn="just"/>
            <a:r>
              <a:rPr lang="es-ES" dirty="0" smtClean="0">
                <a:solidFill>
                  <a:schemeClr val="accent6"/>
                </a:solidFill>
              </a:rPr>
              <a:t>Toda respuesta del auditado debe ser evidenciada en la carpeta del SIG “La Bandera</a:t>
            </a:r>
            <a:r>
              <a:rPr lang="es-ES" dirty="0" smtClean="0">
                <a:solidFill>
                  <a:schemeClr val="accent6"/>
                </a:solidFill>
              </a:rPr>
              <a:t>”, </a:t>
            </a:r>
            <a:r>
              <a:rPr lang="es-ES" dirty="0" smtClean="0">
                <a:solidFill>
                  <a:schemeClr val="accent6"/>
                </a:solidFill>
              </a:rPr>
              <a:t>en la carpeta Registros SIG “El Escudo</a:t>
            </a:r>
            <a:r>
              <a:rPr lang="es-ES" dirty="0" smtClean="0">
                <a:solidFill>
                  <a:schemeClr val="accent6"/>
                </a:solidFill>
              </a:rPr>
              <a:t>”, </a:t>
            </a:r>
            <a:r>
              <a:rPr lang="es-ES" dirty="0" smtClean="0">
                <a:solidFill>
                  <a:schemeClr val="accent6"/>
                </a:solidFill>
              </a:rPr>
              <a:t>en un Sistema de </a:t>
            </a:r>
            <a:r>
              <a:rPr lang="es-ES" dirty="0" smtClean="0">
                <a:solidFill>
                  <a:schemeClr val="accent6"/>
                </a:solidFill>
              </a:rPr>
              <a:t>Información o en un registro físico </a:t>
            </a:r>
            <a:r>
              <a:rPr lang="es-ES" dirty="0" smtClean="0">
                <a:solidFill>
                  <a:schemeClr val="accent6"/>
                </a:solidFill>
              </a:rPr>
              <a:t>según corresponda.</a:t>
            </a:r>
          </a:p>
          <a:p>
            <a:pPr algn="just"/>
            <a:endParaRPr lang="es-ES" sz="1800" dirty="0" smtClean="0">
              <a:solidFill>
                <a:schemeClr val="accent6"/>
              </a:solidFill>
            </a:endParaRPr>
          </a:p>
          <a:p>
            <a:pPr algn="just"/>
            <a:r>
              <a:rPr lang="es-ES" dirty="0" smtClean="0">
                <a:solidFill>
                  <a:schemeClr val="accent6"/>
                </a:solidFill>
              </a:rPr>
              <a:t>El equipo auditor debe entregar la lista de chequeo completamente diligenciada al Profesional Universitario de Organización y Métodos en medio magnético el 07 de marzo de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ctrTitle"/>
          </p:nvPr>
        </p:nvSpPr>
        <p:spPr>
          <a:xfrm>
            <a:off x="1115616" y="44624"/>
            <a:ext cx="6912768" cy="1080119"/>
          </a:xfrm>
          <a:prstGeom prst="roundRect">
            <a:avLst>
              <a:gd name="adj" fmla="val 16667"/>
            </a:avLst>
          </a:prstGeom>
          <a:solidFill>
            <a:srgbClr val="FF9900"/>
          </a:solidFill>
        </p:spPr>
        <p:txBody>
          <a:bodyPr/>
          <a:lstStyle/>
          <a:p>
            <a:pPr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Auditoría Amigo – </a:t>
            </a:r>
            <a:b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Incentivos y Premiación</a:t>
            </a:r>
            <a:endParaRPr lang="es-ES_tradnl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26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040560"/>
          </a:xfrm>
        </p:spPr>
        <p:txBody>
          <a:bodyPr anchor="ctr"/>
          <a:lstStyle/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Socialización de Resultados</a:t>
            </a:r>
            <a:r>
              <a:rPr lang="es-ES" dirty="0" smtClean="0">
                <a:solidFill>
                  <a:schemeClr val="accent6"/>
                </a:solidFill>
              </a:rPr>
              <a:t>: Miércoles 09 de marzo en COSIG y viernes 11 de marzo en la reunión del SIG.</a:t>
            </a:r>
          </a:p>
          <a:p>
            <a:pPr algn="just"/>
            <a:endParaRPr lang="es-ES" b="1" dirty="0" smtClean="0">
              <a:solidFill>
                <a:schemeClr val="accent6"/>
              </a:solidFill>
            </a:endParaRPr>
          </a:p>
          <a:p>
            <a:pPr algn="just"/>
            <a:r>
              <a:rPr lang="es-ES" b="1" dirty="0" smtClean="0">
                <a:solidFill>
                  <a:schemeClr val="accent6"/>
                </a:solidFill>
              </a:rPr>
              <a:t>Incentivos:</a:t>
            </a:r>
            <a:r>
              <a:rPr lang="es-ES" dirty="0" smtClean="0">
                <a:solidFill>
                  <a:schemeClr val="accent6"/>
                </a:solidFill>
              </a:rPr>
              <a:t> La Oficina de Talento Humano y Bienestar Laboral premiará los primeros 5 lugares.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 3">
      <a:dk1>
        <a:srgbClr val="000000"/>
      </a:dk1>
      <a:lt1>
        <a:srgbClr val="FFFFFF"/>
      </a:lt1>
      <a:dk2>
        <a:srgbClr val="000000"/>
      </a:dk2>
      <a:lt2>
        <a:srgbClr val="F4E7ED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3366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B13F9A"/>
        </a:dk2>
        <a:lt2>
          <a:srgbClr val="F4E7ED"/>
        </a:lt2>
        <a:accent1>
          <a:srgbClr val="B83D68"/>
        </a:accent1>
        <a:accent2>
          <a:srgbClr val="AC66BB"/>
        </a:accent2>
        <a:accent3>
          <a:srgbClr val="FFFFFF"/>
        </a:accent3>
        <a:accent4>
          <a:srgbClr val="000000"/>
        </a:accent4>
        <a:accent5>
          <a:srgbClr val="D8AFB9"/>
        </a:accent5>
        <a:accent6>
          <a:srgbClr val="9B5CA9"/>
        </a:accent6>
        <a:hlink>
          <a:srgbClr val="FFDE66"/>
        </a:hlink>
        <a:folHlink>
          <a:srgbClr val="D490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F4E7ED"/>
        </a:lt2>
        <a:accent1>
          <a:srgbClr val="B83D68"/>
        </a:accent1>
        <a:accent2>
          <a:srgbClr val="AC66BB"/>
        </a:accent2>
        <a:accent3>
          <a:srgbClr val="FFFFFF"/>
        </a:accent3>
        <a:accent4>
          <a:srgbClr val="000000"/>
        </a:accent4>
        <a:accent5>
          <a:srgbClr val="D8AFB9"/>
        </a:accent5>
        <a:accent6>
          <a:srgbClr val="9B5CA9"/>
        </a:accent6>
        <a:hlink>
          <a:srgbClr val="003366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F4E7ED"/>
        </a:lt2>
        <a:accent1>
          <a:srgbClr val="00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3366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525</Words>
  <Application>Microsoft Office PowerPoint</Application>
  <PresentationFormat>Presentación en pantalla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1_Tema de Office</vt:lpstr>
      <vt:lpstr>Auditoría Amigo - Temas</vt:lpstr>
      <vt:lpstr>Auditoría Amigo - Objetivo</vt:lpstr>
      <vt:lpstr>Auditoría Amigo - Objetivo</vt:lpstr>
      <vt:lpstr>Auditoría Amigo - Cronograma</vt:lpstr>
      <vt:lpstr>Auditoría Amigo –  Auditores y Público Objetivo</vt:lpstr>
      <vt:lpstr>Auditoría Amigo - Metodología</vt:lpstr>
      <vt:lpstr>Auditoría Amigo - Metodología</vt:lpstr>
      <vt:lpstr>Auditoría Amigo - Metodología</vt:lpstr>
      <vt:lpstr>Auditoría Amigo –  Incentivos y Premiación</vt:lpstr>
      <vt:lpstr>Auditoría Amigo –  Incentivos y Premiación</vt:lpstr>
      <vt:lpstr>Asignación Equipo Auditoría</vt:lpstr>
    </vt:vector>
  </TitlesOfParts>
  <Company>Marlo Giovanny Flórez Mejía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Organizacional</dc:title>
  <dc:creator>marflorez</dc:creator>
  <cp:lastModifiedBy>marflorez</cp:lastModifiedBy>
  <cp:revision>37</cp:revision>
  <dcterms:created xsi:type="dcterms:W3CDTF">2011-02-08T12:33:35Z</dcterms:created>
  <dcterms:modified xsi:type="dcterms:W3CDTF">2011-02-09T16:56:48Z</dcterms:modified>
</cp:coreProperties>
</file>